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62" r:id="rId9"/>
    <p:sldId id="263" r:id="rId10"/>
    <p:sldId id="265" r:id="rId11"/>
    <p:sldId id="267" r:id="rId12"/>
    <p:sldId id="266" r:id="rId13"/>
    <p:sldId id="268" r:id="rId14"/>
    <p:sldId id="269" r:id="rId15"/>
    <p:sldId id="280" r:id="rId16"/>
    <p:sldId id="270" r:id="rId17"/>
    <p:sldId id="271" r:id="rId18"/>
    <p:sldId id="272" r:id="rId19"/>
    <p:sldId id="273" r:id="rId20"/>
    <p:sldId id="282" r:id="rId21"/>
    <p:sldId id="274" r:id="rId22"/>
    <p:sldId id="278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792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6217E-21E8-44B7-81BE-7F89E9CA9735}" type="datetimeFigureOut">
              <a:rPr lang="en-US" smtClean="0"/>
              <a:t>5/23/2013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618D3-F43E-4742-9266-CF9CE11D3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63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ran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1054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6210-BFC6-4069-B481-66702C631972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4FDC-2275-4F63-95E5-E7C7E1218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6210-BFC6-4069-B481-66702C631972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4FDC-2275-4F63-95E5-E7C7E1218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67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6210-BFC6-4069-B481-66702C631972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4FDC-2275-4F63-95E5-E7C7E1218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6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6210-BFC6-4069-B481-66702C631972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4FDC-2275-4F63-95E5-E7C7E1218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9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6210-BFC6-4069-B481-66702C631972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4FDC-2275-4F63-95E5-E7C7E1218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9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6210-BFC6-4069-B481-66702C631972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4FDC-2275-4F63-95E5-E7C7E1218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6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6210-BFC6-4069-B481-66702C631972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4FDC-2275-4F63-95E5-E7C7E1218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8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6210-BFC6-4069-B481-66702C631972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4FDC-2275-4F63-95E5-E7C7E1218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2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6210-BFC6-4069-B481-66702C631972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4FDC-2275-4F63-95E5-E7C7E1218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4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6210-BFC6-4069-B481-66702C631972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4FDC-2275-4F63-95E5-E7C7E1218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3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6210-BFC6-4069-B481-66702C631972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4FDC-2275-4F63-95E5-E7C7E1218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8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96210-BFC6-4069-B481-66702C631972}" type="datetimeFigureOut">
              <a:rPr lang="en-US" smtClean="0"/>
              <a:pPr/>
              <a:t>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C4FDC-2275-4F63-95E5-E7C7E1218E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5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2800" b="0" dirty="0" smtClean="0"/>
              <a:t>ALADN 2013</a:t>
            </a:r>
            <a:r>
              <a:rPr lang="en-US" sz="2800" b="0" dirty="0"/>
              <a:t/>
            </a:r>
            <a:br>
              <a:rPr lang="en-US" sz="2800" b="0" dirty="0"/>
            </a:br>
            <a:r>
              <a:rPr lang="en-US" sz="2800" b="0" dirty="0" smtClean="0"/>
              <a:t>Pre-Conference</a:t>
            </a:r>
            <a:endParaRPr lang="en-US" sz="28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410200"/>
            <a:ext cx="6400800" cy="1524000"/>
          </a:xfrm>
        </p:spPr>
        <p:txBody>
          <a:bodyPr>
            <a:norm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Gregory Perrin, University of Texas at Austin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Adelle Hedleston, Texas A&amp;M University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3000" y="27432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FFFFFF"/>
                </a:solidFill>
              </a:rPr>
              <a:t>Major Gifts</a:t>
            </a:r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Overview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Identify a Major Prospect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46482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3. Utilize your board members </a:t>
            </a:r>
          </a:p>
          <a:p>
            <a:pPr lvl="1"/>
            <a:r>
              <a:rPr lang="en-US" dirty="0" smtClean="0"/>
              <a:t>Wealthy people know other wealthy and connected people. Have your board member invite their friends and colleagues to library events, etc.</a:t>
            </a:r>
          </a:p>
          <a:p>
            <a:pPr lvl="1"/>
            <a:r>
              <a:rPr lang="en-US" dirty="0" smtClean="0"/>
              <a:t>Use your board members to get introduced to people you normally wouldn’t have the opportunity to meet on your own.  Build relationships with people they know.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l="30000" t="1500" r="16429"/>
          <a:stretch>
            <a:fillRect/>
          </a:stretch>
        </p:blipFill>
        <p:spPr>
          <a:xfrm>
            <a:off x="5334000" y="1524000"/>
            <a:ext cx="38100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8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dirty="0" smtClean="0"/>
              <a:t>How to Identify a Major Prospect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14350">
              <a:buNone/>
            </a:pPr>
            <a:r>
              <a:rPr lang="en-US" dirty="0" smtClean="0"/>
              <a:t>4. Analyze </a:t>
            </a:r>
            <a:r>
              <a:rPr lang="en-US" dirty="0"/>
              <a:t>current </a:t>
            </a:r>
            <a:r>
              <a:rPr lang="en-US" dirty="0" smtClean="0"/>
              <a:t>donors</a:t>
            </a:r>
          </a:p>
          <a:p>
            <a:pPr lvl="1"/>
            <a:r>
              <a:rPr lang="en-US" dirty="0" smtClean="0"/>
              <a:t>Are they consistent givers?</a:t>
            </a:r>
          </a:p>
          <a:p>
            <a:pPr lvl="1"/>
            <a:r>
              <a:rPr lang="en-US" dirty="0" smtClean="0"/>
              <a:t>Have they given 5 years or more?</a:t>
            </a:r>
            <a:br>
              <a:rPr lang="en-US" dirty="0" smtClean="0"/>
            </a:br>
            <a:endParaRPr lang="en-US" dirty="0" smtClean="0"/>
          </a:p>
          <a:p>
            <a:pPr marL="571500" indent="-514350">
              <a:buNone/>
            </a:pPr>
            <a:r>
              <a:rPr lang="en-US" dirty="0" smtClean="0"/>
              <a:t>5. Ask </a:t>
            </a:r>
            <a:r>
              <a:rPr lang="en-US" dirty="0"/>
              <a:t>central development or foundation research </a:t>
            </a:r>
            <a:r>
              <a:rPr lang="en-US" dirty="0" smtClean="0"/>
              <a:t>unit </a:t>
            </a:r>
            <a:r>
              <a:rPr lang="en-US" dirty="0"/>
              <a:t>for help in generating a </a:t>
            </a:r>
            <a:r>
              <a:rPr lang="en-US" dirty="0" smtClean="0"/>
              <a:t>list.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17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are your potential major </a:t>
            </a:r>
            <a:r>
              <a:rPr lang="en-US" dirty="0"/>
              <a:t>d</a:t>
            </a:r>
            <a:r>
              <a:rPr lang="en-US" dirty="0" smtClean="0"/>
              <a:t>onors?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Your current </a:t>
            </a:r>
            <a:r>
              <a:rPr lang="en-US" dirty="0"/>
              <a:t>donors</a:t>
            </a:r>
          </a:p>
          <a:p>
            <a:pPr lvl="1"/>
            <a:r>
              <a:rPr lang="en-US" dirty="0"/>
              <a:t>Consistent donors – 5 years of more</a:t>
            </a:r>
          </a:p>
          <a:p>
            <a:pPr lvl="0"/>
            <a:r>
              <a:rPr lang="en-US" dirty="0"/>
              <a:t>Retired faculty and staff</a:t>
            </a:r>
          </a:p>
          <a:p>
            <a:pPr lvl="0"/>
            <a:r>
              <a:rPr lang="en-US" dirty="0"/>
              <a:t>Alumni who worked in the library</a:t>
            </a:r>
          </a:p>
          <a:p>
            <a:pPr lvl="0"/>
            <a:r>
              <a:rPr lang="en-US" dirty="0"/>
              <a:t>Alumni who received graduate degrees</a:t>
            </a:r>
          </a:p>
          <a:p>
            <a:pPr lvl="0"/>
            <a:r>
              <a:rPr lang="en-US" dirty="0" smtClean="0"/>
              <a:t>Your board members (Friends board, Advisory Council, Development Council)</a:t>
            </a:r>
          </a:p>
          <a:p>
            <a:pPr lvl="0"/>
            <a:r>
              <a:rPr lang="en-US" dirty="0" smtClean="0"/>
              <a:t>Friends of the Library groups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Cultivation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1982212"/>
            <a:ext cx="3581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Every letter, brochure, phone call, conversation and event forms an impression on a donor.   							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Make your message impressive and consistent.</a:t>
            </a:r>
          </a:p>
        </p:txBody>
      </p:sp>
      <p:pic>
        <p:nvPicPr>
          <p:cNvPr id="16" name="Picture 15" descr="Screen shot 2013-05-12 at 1.08.0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199" y="0"/>
            <a:ext cx="5257800" cy="4091800"/>
          </a:xfrm>
          <a:prstGeom prst="rect">
            <a:avLst/>
          </a:prstGeom>
        </p:spPr>
      </p:pic>
      <p:pic>
        <p:nvPicPr>
          <p:cNvPr id="18" name="Picture 17" descr="Screen shot 2013-05-12 at 1.09.34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3611113"/>
            <a:ext cx="5257799" cy="324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6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Cultivation?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Relationship-building that leads to giving</a:t>
            </a:r>
          </a:p>
          <a:p>
            <a:r>
              <a:rPr lang="en-US" dirty="0" smtClean="0"/>
              <a:t>You learn about donors and they learn about your institution</a:t>
            </a:r>
          </a:p>
          <a:p>
            <a:r>
              <a:rPr lang="en-US" dirty="0" smtClean="0"/>
              <a:t>May take 2 – 5 years…or more</a:t>
            </a:r>
          </a:p>
          <a:p>
            <a:r>
              <a:rPr lang="en-US" dirty="0" smtClean="0"/>
              <a:t>Define the most important things you want your donors to know about your mission</a:t>
            </a:r>
          </a:p>
          <a:p>
            <a:r>
              <a:rPr lang="en-US" dirty="0" smtClean="0"/>
              <a:t>Find out your donor’s passion.  People are more invested if they are give to something that they are passionate about.</a:t>
            </a:r>
          </a:p>
        </p:txBody>
      </p:sp>
    </p:spTree>
    <p:extLst>
      <p:ext uri="{BB962C8B-B14F-4D97-AF65-F5344CB8AC3E}">
        <p14:creationId xmlns:p14="http://schemas.microsoft.com/office/powerpoint/2010/main" val="320682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Cultivation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Focus on key issues to create awareness among your donors</a:t>
            </a:r>
          </a:p>
          <a:p>
            <a:r>
              <a:rPr lang="en-US" smtClean="0"/>
              <a:t>Use your boards to be ambassadors for your library, but make sure their message is your message.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81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Process for Making the Ask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657600"/>
            <a:ext cx="17907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8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 for Making the 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You can NEVER prepare too much.</a:t>
            </a:r>
          </a:p>
          <a:p>
            <a:pPr lvl="0"/>
            <a:r>
              <a:rPr lang="en-US" smtClean="0"/>
              <a:t>Is the donor at the appropriate stage of cultivation to be asked?</a:t>
            </a:r>
          </a:p>
          <a:p>
            <a:pPr lvl="0"/>
            <a:r>
              <a:rPr lang="en-US" smtClean="0"/>
              <a:t>Are they interested in giving to your library?</a:t>
            </a:r>
          </a:p>
          <a:p>
            <a:pPr lvl="0"/>
            <a:r>
              <a:rPr lang="en-US" smtClean="0"/>
              <a:t>What is their capacity?</a:t>
            </a:r>
          </a:p>
          <a:p>
            <a:pPr lvl="0"/>
            <a:r>
              <a:rPr lang="en-US" smtClean="0"/>
              <a:t>What would they like to accomplish with their money that is meaningful to them?</a:t>
            </a:r>
          </a:p>
          <a:p>
            <a:pPr lvl="0"/>
            <a:r>
              <a:rPr lang="en-US" smtClean="0"/>
              <a:t>Who will make the ask?</a:t>
            </a:r>
          </a:p>
          <a:p>
            <a:pPr lvl="0"/>
            <a:r>
              <a:rPr lang="en-US" smtClean="0"/>
              <a:t>Who needs to be present?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9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 for Making the 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Prep your dean, director or department head</a:t>
            </a:r>
          </a:p>
          <a:p>
            <a:pPr lvl="0"/>
            <a:r>
              <a:rPr lang="en-US" smtClean="0"/>
              <a:t>Avoid asking over a meal</a:t>
            </a:r>
          </a:p>
          <a:p>
            <a:pPr lvl="0"/>
            <a:r>
              <a:rPr lang="en-US" smtClean="0"/>
              <a:t>Be prepared to respond to Yes, No or Maybe.</a:t>
            </a:r>
          </a:p>
          <a:p>
            <a:pPr lvl="0"/>
            <a:r>
              <a:rPr lang="en-US" smtClean="0"/>
              <a:t>Factor in multi-year giving, blended gifts, and planned gifts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33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 for Making the 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Have follow up plan outlined before asking</a:t>
            </a:r>
          </a:p>
          <a:p>
            <a:pPr lvl="0"/>
            <a:r>
              <a:rPr lang="en-US" dirty="0" smtClean="0"/>
              <a:t>Asking is a conversation…not a transaction</a:t>
            </a:r>
          </a:p>
          <a:p>
            <a:pPr lvl="0"/>
            <a:r>
              <a:rPr lang="en-US" dirty="0" smtClean="0"/>
              <a:t>After you have asked them…..LISTEN!</a:t>
            </a:r>
          </a:p>
          <a:p>
            <a:pPr lvl="0"/>
            <a:r>
              <a:rPr lang="en-US" dirty="0" smtClean="0"/>
              <a:t>Thank them no matter what the response</a:t>
            </a:r>
          </a:p>
          <a:p>
            <a:pPr lvl="0"/>
            <a:r>
              <a:rPr lang="en-US" dirty="0" smtClean="0"/>
              <a:t>Follow up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01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Annual Gifts versus Major Gifts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578" b="11843"/>
          <a:stretch/>
        </p:blipFill>
        <p:spPr>
          <a:xfrm>
            <a:off x="4084638" y="1219200"/>
            <a:ext cx="5059362" cy="46894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634916"/>
            <a:ext cx="2844800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2800" y="3347773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VS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4187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Stewardship…more than a 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Doesn’t end after gift is received</a:t>
            </a:r>
          </a:p>
          <a:p>
            <a:r>
              <a:rPr lang="en-US" dirty="0"/>
              <a:t>Stay in touch – communicate often</a:t>
            </a:r>
          </a:p>
          <a:p>
            <a:r>
              <a:rPr lang="en-US" dirty="0" smtClean="0"/>
              <a:t>Use the gift how the donor designates</a:t>
            </a:r>
          </a:p>
          <a:p>
            <a:r>
              <a:rPr lang="en-US" dirty="0" smtClean="0"/>
              <a:t>Continue saying “thank you”</a:t>
            </a:r>
          </a:p>
          <a:p>
            <a:r>
              <a:rPr lang="en-US" dirty="0" smtClean="0"/>
              <a:t>Expand the relationship</a:t>
            </a:r>
          </a:p>
          <a:p>
            <a:r>
              <a:rPr lang="en-US" dirty="0" smtClean="0"/>
              <a:t>Acknowledge and recognize gift and donor</a:t>
            </a:r>
          </a:p>
          <a:p>
            <a:r>
              <a:rPr lang="en-US" dirty="0" smtClean="0"/>
              <a:t>Report on the impact of the gift</a:t>
            </a:r>
          </a:p>
          <a:p>
            <a:r>
              <a:rPr lang="en-US" dirty="0" smtClean="0"/>
              <a:t>Opportunity to cultivate for future gift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662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Turn Annual Giving</a:t>
            </a:r>
            <a:br>
              <a:rPr lang="en-US" smtClean="0"/>
            </a:br>
            <a:r>
              <a:rPr lang="en-US" smtClean="0"/>
              <a:t> into Major Gifts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Stewardship</a:t>
            </a:r>
          </a:p>
          <a:p>
            <a:pPr lvl="0"/>
            <a:r>
              <a:rPr lang="en-US" smtClean="0"/>
              <a:t>Continued cultivation</a:t>
            </a:r>
          </a:p>
          <a:p>
            <a:pPr lvl="0"/>
            <a:r>
              <a:rPr lang="en-US" smtClean="0"/>
              <a:t>Realizing a gift is the beginning of a relationship not the end.</a:t>
            </a:r>
          </a:p>
          <a:p>
            <a:pPr lvl="0"/>
            <a:r>
              <a:rPr lang="en-US" smtClean="0"/>
              <a:t>Leverage special collections</a:t>
            </a:r>
          </a:p>
          <a:p>
            <a:pPr lvl="0"/>
            <a:r>
              <a:rPr lang="en-US" smtClean="0"/>
              <a:t>Ask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9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Things to remember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Cultivate – donors make their giving decision on how well they know and trust your organization.</a:t>
            </a:r>
          </a:p>
          <a:p>
            <a:r>
              <a:rPr lang="en-US" smtClean="0"/>
              <a:t>Solicitation - know what you are asking for, then make sure the donor knows.</a:t>
            </a:r>
          </a:p>
          <a:p>
            <a:r>
              <a:rPr lang="en-US" smtClean="0"/>
              <a:t>Stewardship – can lead to future gifts.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6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Questions?</a:t>
            </a:r>
            <a:endParaRPr lang="en-US" sz="6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1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Annual Gifts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Level of giving - $1 to $24,999</a:t>
            </a:r>
          </a:p>
          <a:p>
            <a:endParaRPr lang="en-US" dirty="0" smtClean="0"/>
          </a:p>
          <a:p>
            <a:r>
              <a:rPr lang="en-US" dirty="0" smtClean="0"/>
              <a:t>Frequent gift that helps sustain institution on </a:t>
            </a:r>
            <a:br>
              <a:rPr lang="en-US" dirty="0" smtClean="0"/>
            </a:br>
            <a:r>
              <a:rPr lang="en-US" dirty="0" smtClean="0"/>
              <a:t>an annual basis</a:t>
            </a:r>
          </a:p>
          <a:p>
            <a:endParaRPr lang="en-US" dirty="0" smtClean="0"/>
          </a:p>
          <a:p>
            <a:r>
              <a:rPr lang="en-US" dirty="0" smtClean="0"/>
              <a:t>Unrestricted</a:t>
            </a:r>
          </a:p>
          <a:p>
            <a:endParaRPr lang="en-US" dirty="0" smtClean="0"/>
          </a:p>
          <a:p>
            <a:r>
              <a:rPr lang="en-US" dirty="0" smtClean="0"/>
              <a:t>Solicited by direct mail, e-mail, phone calls or in person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Builds a base of steady support that may result in a major gift in the future.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62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Major Gifts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for designated project </a:t>
            </a:r>
          </a:p>
          <a:p>
            <a:r>
              <a:rPr lang="en-US" dirty="0" smtClean="0"/>
              <a:t>Level of giving is $25,000 or more</a:t>
            </a:r>
          </a:p>
          <a:p>
            <a:r>
              <a:rPr lang="en-US" dirty="0" smtClean="0"/>
              <a:t>Occur infrequently</a:t>
            </a:r>
          </a:p>
          <a:p>
            <a:r>
              <a:rPr lang="en-US" dirty="0" smtClean="0"/>
              <a:t>Solicited in person usually with a proposal or gift agreement</a:t>
            </a:r>
          </a:p>
          <a:p>
            <a:r>
              <a:rPr lang="en-US" dirty="0" smtClean="0"/>
              <a:t>Are about relationships</a:t>
            </a:r>
          </a:p>
          <a:p>
            <a:r>
              <a:rPr lang="en-US" dirty="0" smtClean="0"/>
              <a:t>Longer cultivation period</a:t>
            </a:r>
          </a:p>
          <a:p>
            <a:r>
              <a:rPr lang="en-US" dirty="0" smtClean="0"/>
              <a:t>Part of a planned/estate gift or a current gift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16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gifts involve…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Relationships and trust</a:t>
            </a:r>
          </a:p>
          <a:p>
            <a:r>
              <a:rPr lang="en-US" dirty="0" smtClean="0"/>
              <a:t>Longer cultivation period</a:t>
            </a:r>
          </a:p>
          <a:p>
            <a:r>
              <a:rPr lang="en-US" dirty="0" smtClean="0"/>
              <a:t>Donor engagement </a:t>
            </a:r>
          </a:p>
          <a:p>
            <a:r>
              <a:rPr lang="en-US" dirty="0" smtClean="0"/>
              <a:t>Awareness of projects and programs</a:t>
            </a:r>
          </a:p>
          <a:p>
            <a:r>
              <a:rPr lang="en-US" dirty="0" smtClean="0"/>
              <a:t>Asking – you won’t get them if you don’t ask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4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Major Gifts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Endowments (Collections, programs or projects)</a:t>
            </a:r>
          </a:p>
          <a:p>
            <a:r>
              <a:rPr lang="en-US" dirty="0" smtClean="0"/>
              <a:t>Bequests/Planned Gifts</a:t>
            </a:r>
          </a:p>
          <a:p>
            <a:r>
              <a:rPr lang="en-US" dirty="0" smtClean="0"/>
              <a:t>Collections (Appraised In Kind gifts)</a:t>
            </a:r>
          </a:p>
          <a:p>
            <a:r>
              <a:rPr lang="en-US" dirty="0" smtClean="0"/>
              <a:t>Scholarships</a:t>
            </a:r>
          </a:p>
          <a:p>
            <a:r>
              <a:rPr lang="en-US" dirty="0" smtClean="0"/>
              <a:t>Chairs/Directorships/Professorships</a:t>
            </a:r>
          </a:p>
          <a:p>
            <a:r>
              <a:rPr lang="en-US" dirty="0" smtClean="0"/>
              <a:t>Facilities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37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495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How to Identify a Major Gift Prospect</a:t>
            </a:r>
            <a:endParaRPr lang="en-US" sz="35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131" y="1600200"/>
            <a:ext cx="6585737" cy="4525963"/>
          </a:xfrm>
        </p:spPr>
      </p:pic>
    </p:spTree>
    <p:extLst>
      <p:ext uri="{BB962C8B-B14F-4D97-AF65-F5344CB8AC3E}">
        <p14:creationId xmlns:p14="http://schemas.microsoft.com/office/powerpoint/2010/main" val="262023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Identify a Major Prospect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3810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1.  What’s the donors capacity for giving?</a:t>
            </a:r>
          </a:p>
          <a:p>
            <a:pPr lvl="1"/>
            <a:r>
              <a:rPr lang="en-US" sz="2000" dirty="0" smtClean="0"/>
              <a:t>Income</a:t>
            </a:r>
          </a:p>
          <a:p>
            <a:pPr lvl="1"/>
            <a:r>
              <a:rPr lang="en-US" sz="2000" dirty="0" smtClean="0"/>
              <a:t>Family wealth – will they be inheriting wealth?</a:t>
            </a:r>
          </a:p>
          <a:p>
            <a:pPr lvl="1"/>
            <a:r>
              <a:rPr lang="en-US" sz="2000" dirty="0" smtClean="0"/>
              <a:t>Holdings and assets – Where do they live?  How many houses or property do they own? Where is it located?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676400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 smtClean="0">
                <a:solidFill>
                  <a:schemeClr val="accent3">
                    <a:lumMod val="50000"/>
                  </a:schemeClr>
                </a:solidFill>
              </a:rPr>
              <a:t>Qualify</a:t>
            </a:r>
            <a:endParaRPr lang="en-US" sz="3200" b="1" cap="all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41842"/>
            <a:ext cx="4504981" cy="299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Identify a Major Prospect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676400"/>
            <a:ext cx="48768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2.  Identify a donor’s proclivity or tendency to give</a:t>
            </a:r>
          </a:p>
          <a:p>
            <a:pPr lvl="1"/>
            <a:r>
              <a:rPr lang="en-US" dirty="0" smtClean="0"/>
              <a:t>Are they involved in the community?</a:t>
            </a:r>
          </a:p>
          <a:p>
            <a:pPr lvl="1"/>
            <a:r>
              <a:rPr lang="en-US" dirty="0" smtClean="0"/>
              <a:t>Do they give to other charities?  </a:t>
            </a:r>
          </a:p>
          <a:p>
            <a:pPr lvl="2"/>
            <a:r>
              <a:rPr lang="en-US" dirty="0" smtClean="0"/>
              <a:t>Do the charities they support have similar goals and visions as your institution? </a:t>
            </a:r>
          </a:p>
          <a:p>
            <a:pPr lvl="2"/>
            <a:r>
              <a:rPr lang="en-US" dirty="0" smtClean="0"/>
              <a:t>And are they making major gifts to these charities?  </a:t>
            </a:r>
          </a:p>
          <a:p>
            <a:pPr lvl="3"/>
            <a:r>
              <a:rPr lang="en-US" dirty="0" smtClean="0"/>
              <a:t>Have they given to your institution before?</a:t>
            </a:r>
          </a:p>
          <a:p>
            <a:pPr lvl="4"/>
            <a:r>
              <a:rPr lang="en-US" dirty="0" smtClean="0"/>
              <a:t> If so, what college, unit or department?</a:t>
            </a:r>
          </a:p>
          <a:p>
            <a:pPr lvl="4"/>
            <a:r>
              <a:rPr lang="en-US" dirty="0" smtClean="0"/>
              <a:t> How big was their gift?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14340" r="38543"/>
          <a:stretch>
            <a:fillRect/>
          </a:stretch>
        </p:blipFill>
        <p:spPr>
          <a:xfrm>
            <a:off x="0" y="1447800"/>
            <a:ext cx="35052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5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788</Words>
  <Application>Microsoft Office PowerPoint</Application>
  <PresentationFormat>On-screen Show (4:3)</PresentationFormat>
  <Paragraphs>121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ALADN 2013 Pre-Conference</vt:lpstr>
      <vt:lpstr>Annual Gifts versus Major Gifts</vt:lpstr>
      <vt:lpstr>Annual Gifts</vt:lpstr>
      <vt:lpstr>Major Gifts</vt:lpstr>
      <vt:lpstr>Major gifts involve…</vt:lpstr>
      <vt:lpstr>Types of Major Gifts</vt:lpstr>
      <vt:lpstr>How to Identify a Major Gift Prospect</vt:lpstr>
      <vt:lpstr>How to Identify a Major Prospect</vt:lpstr>
      <vt:lpstr>How to Identify a Major Prospect</vt:lpstr>
      <vt:lpstr>How to Identify a Major Prospect</vt:lpstr>
      <vt:lpstr>How to Identify a Major Prospect</vt:lpstr>
      <vt:lpstr>Who are your potential major donors?</vt:lpstr>
      <vt:lpstr>Cultivation</vt:lpstr>
      <vt:lpstr>What is Cultivation?</vt:lpstr>
      <vt:lpstr>Cultivation</vt:lpstr>
      <vt:lpstr>Process for Making the Ask</vt:lpstr>
      <vt:lpstr>Process for Making the Ask</vt:lpstr>
      <vt:lpstr>Process for Making the Ask</vt:lpstr>
      <vt:lpstr>Process for Making the Ask</vt:lpstr>
      <vt:lpstr>Stewardship…more than a thank you</vt:lpstr>
      <vt:lpstr>How to Turn Annual Giving  into Major Gifts</vt:lpstr>
      <vt:lpstr>Things to remember</vt:lpstr>
      <vt:lpstr>Questions?</vt:lpstr>
    </vt:vector>
  </TitlesOfParts>
  <Company>Texas A&amp;M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Gifts Overview</dc:title>
  <dc:creator>Adelle Hedleston</dc:creator>
  <cp:lastModifiedBy>Adelle Hedleston</cp:lastModifiedBy>
  <cp:revision>43</cp:revision>
  <cp:lastPrinted>2013-05-17T22:23:48Z</cp:lastPrinted>
  <dcterms:created xsi:type="dcterms:W3CDTF">2013-05-12T13:16:21Z</dcterms:created>
  <dcterms:modified xsi:type="dcterms:W3CDTF">2013-05-23T19:58:00Z</dcterms:modified>
</cp:coreProperties>
</file>